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59" r:id="rId7"/>
    <p:sldId id="266" r:id="rId8"/>
    <p:sldId id="260" r:id="rId9"/>
    <p:sldId id="261" r:id="rId10"/>
    <p:sldId id="262" r:id="rId11"/>
    <p:sldId id="271" r:id="rId12"/>
    <p:sldId id="267" r:id="rId13"/>
    <p:sldId id="263" r:id="rId14"/>
    <p:sldId id="264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jjwalkarn.me/2016/08/11/intuitive-explanation-convnets/" TargetMode="External"/><Relationship Id="rId3" Type="http://schemas.openxmlformats.org/officeDocument/2006/relationships/hyperlink" Target="http://www.wildml.com/2015/11/understanding-convolutional-neural-networks-for-nlp" TargetMode="External"/><Relationship Id="rId7" Type="http://schemas.openxmlformats.org/officeDocument/2006/relationships/hyperlink" Target="https://towardsdatascience.com/activation-functions-neural-networks-1cbd9f8d91d6" TargetMode="External"/><Relationship Id="rId2" Type="http://schemas.openxmlformats.org/officeDocument/2006/relationships/hyperlink" Target="https://arxiv.org/abs/1412.68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hapter/10.1007/978-3-642-15825-4_10" TargetMode="External"/><Relationship Id="rId5" Type="http://schemas.openxmlformats.org/officeDocument/2006/relationships/hyperlink" Target="https://arxiv.org/abs/1804.02763" TargetMode="External"/><Relationship Id="rId4" Type="http://schemas.openxmlformats.org/officeDocument/2006/relationships/hyperlink" Target="https://dl.acm.org/citation.cfm?id=22836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tats.stackexchange.com/questions/199702/1d-convolution-in-neural-network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ackoverflow.com/questions/42240489/in-what-ways-are-the-output-of-neural-network-layers-usefu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A584-DE66-4A2C-9304-E7FF418EC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Convolutional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EE470-A8D9-4761-ABD9-2AF419F17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Terra Miller</a:t>
            </a:r>
          </a:p>
        </p:txBody>
      </p:sp>
    </p:spTree>
    <p:extLst>
      <p:ext uri="{BB962C8B-B14F-4D97-AF65-F5344CB8AC3E}">
        <p14:creationId xmlns:p14="http://schemas.microsoft.com/office/powerpoint/2010/main" val="169117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F5B8-9E96-47B1-B821-86FC0E74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Fully-Connected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80E6EA-2AB6-400F-93BF-B1F7A0C27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712591"/>
                <a:ext cx="9905997" cy="15466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Total Error is calculated: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𝑡𝑎𝑟𝑔𝑒𝑡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𝑝𝑟𝑜𝑏𝑎𝑏𝑖𝑙𝑖𝑡𝑦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𝑜𝑢𝑡𝑝𝑢𝑡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𝑝𝑟𝑜𝑏𝑎𝑏𝑖𝑙𝑖𝑡𝑦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can also be done using loss functions: Multiclass SVM or </a:t>
                </a:r>
                <a:r>
                  <a:rPr lang="en-US" dirty="0" err="1"/>
                  <a:t>Softmax</a:t>
                </a:r>
                <a:endParaRPr lang="en-US" dirty="0"/>
              </a:p>
              <a:p>
                <a:r>
                  <a:rPr lang="en-US" dirty="0"/>
                  <a:t>Train using backpropagation to find gradients of errors with respect to weights</a:t>
                </a:r>
              </a:p>
              <a:p>
                <a:r>
                  <a:rPr lang="en-US" dirty="0"/>
                  <a:t>Use gradient descent to update all filter and weight 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80E6EA-2AB6-400F-93BF-B1F7A0C27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712591"/>
                <a:ext cx="9905997" cy="1546658"/>
              </a:xfrm>
              <a:blipFill>
                <a:blip r:embed="rId2"/>
                <a:stretch>
                  <a:fillRect l="-738" t="-29134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Screen Shot 2016-08-06 at 12.34.02 AM.png">
            <a:extLst>
              <a:ext uri="{FF2B5EF4-FFF2-40B4-BE49-F238E27FC236}">
                <a16:creationId xmlns:a16="http://schemas.microsoft.com/office/drawing/2014/main" id="{B6BBF831-CA0C-42BF-86CC-336F5A80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80" y="3668288"/>
            <a:ext cx="8374640" cy="26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639BB4-A23F-45B7-AADC-4C53FAB6BE70}"/>
              </a:ext>
            </a:extLst>
          </p:cNvPr>
          <p:cNvSpPr/>
          <p:nvPr/>
        </p:nvSpPr>
        <p:spPr>
          <a:xfrm>
            <a:off x="1908680" y="629834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https://ujjwalkarn.me/2016/08/11/intuitive-explanation-convnets/</a:t>
            </a:r>
          </a:p>
        </p:txBody>
      </p:sp>
    </p:spTree>
    <p:extLst>
      <p:ext uri="{BB962C8B-B14F-4D97-AF65-F5344CB8AC3E}">
        <p14:creationId xmlns:p14="http://schemas.microsoft.com/office/powerpoint/2010/main" val="78756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06A3-B5D9-4229-B449-79B9220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8537"/>
          </a:xfrm>
        </p:spPr>
        <p:txBody>
          <a:bodyPr/>
          <a:lstStyle/>
          <a:p>
            <a:r>
              <a:rPr lang="en-US" dirty="0"/>
              <a:t>Backpropagation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E893FE0-33A2-42A3-9B89-AD471FDB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4" y="1487055"/>
            <a:ext cx="8667894" cy="48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267DE4-0738-4403-A8FA-D1089BEC9D6D}"/>
              </a:ext>
            </a:extLst>
          </p:cNvPr>
          <p:cNvSpPr/>
          <p:nvPr/>
        </p:nvSpPr>
        <p:spPr>
          <a:xfrm>
            <a:off x="1874982" y="637356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https://medium.com/@jmitchell1991/backpropagation-explained-654a1a4fd3d7</a:t>
            </a:r>
          </a:p>
        </p:txBody>
      </p:sp>
    </p:spTree>
    <p:extLst>
      <p:ext uri="{BB962C8B-B14F-4D97-AF65-F5344CB8AC3E}">
        <p14:creationId xmlns:p14="http://schemas.microsoft.com/office/powerpoint/2010/main" val="65169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09B0-05AB-4DE1-A64A-BCA2A21A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/>
              <a:t>Dropout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FDEA-5512-4ED3-9223-66DE6B07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00" y="2249485"/>
            <a:ext cx="5301843" cy="3541714"/>
          </a:xfrm>
        </p:spPr>
        <p:txBody>
          <a:bodyPr/>
          <a:lstStyle/>
          <a:p>
            <a:r>
              <a:rPr lang="en-US" dirty="0"/>
              <a:t>Problem: overfitting small data sets </a:t>
            </a:r>
          </a:p>
          <a:p>
            <a:r>
              <a:rPr lang="en-US" dirty="0"/>
              <a:t>Dropout: randomly eliminating nodes and their connections</a:t>
            </a:r>
          </a:p>
          <a:p>
            <a:endParaRPr lang="en-US" dirty="0"/>
          </a:p>
        </p:txBody>
      </p:sp>
      <p:pic>
        <p:nvPicPr>
          <p:cNvPr id="1026" name="Picture 2" descr="Image result for dropout function">
            <a:extLst>
              <a:ext uri="{FF2B5EF4-FFF2-40B4-BE49-F238E27FC236}">
                <a16:creationId xmlns:a16="http://schemas.microsoft.com/office/drawing/2014/main" id="{C027271C-3FEB-4587-A9CE-916E10C5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49" y="2249485"/>
            <a:ext cx="5558351" cy="27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8A3340-8C56-43E5-8DC2-D58842CF7236}"/>
              </a:ext>
            </a:extLst>
          </p:cNvPr>
          <p:cNvSpPr/>
          <p:nvPr/>
        </p:nvSpPr>
        <p:spPr>
          <a:xfrm>
            <a:off x="5958843" y="502026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https://medium.com/@amarbudhiraja/https-medium-com-amarbudhiraja-learning-less-to-learn-better-dropout-in-deep-machine-learning-74334da4bfc5</a:t>
            </a:r>
          </a:p>
        </p:txBody>
      </p:sp>
    </p:spTree>
    <p:extLst>
      <p:ext uri="{BB962C8B-B14F-4D97-AF65-F5344CB8AC3E}">
        <p14:creationId xmlns:p14="http://schemas.microsoft.com/office/powerpoint/2010/main" val="128198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D3E9-F5BA-4547-AA18-4E0AA52D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68" y="230187"/>
            <a:ext cx="9905998" cy="147857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5122" name="Picture 2" descr="conv_all.png">
            <a:extLst>
              <a:ext uri="{FF2B5EF4-FFF2-40B4-BE49-F238E27FC236}">
                <a16:creationId xmlns:a16="http://schemas.microsoft.com/office/drawing/2014/main" id="{C92A3D8F-343D-46F8-AAC3-C31CFD33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11" y="1605428"/>
            <a:ext cx="5088892" cy="2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.png">
            <a:extLst>
              <a:ext uri="{FF2B5EF4-FFF2-40B4-BE49-F238E27FC236}">
                <a16:creationId xmlns:a16="http://schemas.microsoft.com/office/drawing/2014/main" id="{E1CC335E-CA5B-4F73-85E3-F355BC1C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1" y="1605428"/>
            <a:ext cx="5945835" cy="2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ierarchical Features">
            <a:extLst>
              <a:ext uri="{FF2B5EF4-FFF2-40B4-BE49-F238E27FC236}">
                <a16:creationId xmlns:a16="http://schemas.microsoft.com/office/drawing/2014/main" id="{D37425AA-C954-4D99-8B9B-19820BE9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9" y="4738892"/>
            <a:ext cx="800749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8FAAE5-9281-4B3C-BC5E-5BDE0DA3CC0B}"/>
              </a:ext>
            </a:extLst>
          </p:cNvPr>
          <p:cNvSpPr/>
          <p:nvPr/>
        </p:nvSpPr>
        <p:spPr>
          <a:xfrm>
            <a:off x="4239236" y="447074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https://ujjwalkarn.me/2016/08/11/intuitive-explanation-convnets/</a:t>
            </a:r>
          </a:p>
        </p:txBody>
      </p:sp>
    </p:spTree>
    <p:extLst>
      <p:ext uri="{BB962C8B-B14F-4D97-AF65-F5344CB8AC3E}">
        <p14:creationId xmlns:p14="http://schemas.microsoft.com/office/powerpoint/2010/main" val="90566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B751-7FAB-4055-A315-A7B08BC1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8B3C-695D-4339-8E24-89A582C9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Neural Network Overview</a:t>
            </a:r>
          </a:p>
          <a:p>
            <a:r>
              <a:rPr lang="en-US" dirty="0"/>
              <a:t>Convolutional Layers</a:t>
            </a:r>
          </a:p>
          <a:p>
            <a:pPr lvl="1"/>
            <a:r>
              <a:rPr lang="en-US" dirty="0"/>
              <a:t>Convolution</a:t>
            </a:r>
          </a:p>
          <a:p>
            <a:pPr lvl="1"/>
            <a:r>
              <a:rPr lang="en-US" dirty="0"/>
              <a:t>Activation Functions</a:t>
            </a:r>
          </a:p>
          <a:p>
            <a:r>
              <a:rPr lang="en-US" dirty="0"/>
              <a:t>Pooling Layers</a:t>
            </a:r>
          </a:p>
          <a:p>
            <a:r>
              <a:rPr lang="en-US" dirty="0"/>
              <a:t>Classification: Fully-Connected Layers</a:t>
            </a:r>
          </a:p>
          <a:p>
            <a:r>
              <a:rPr lang="en-US" dirty="0"/>
              <a:t>Dropout Function</a:t>
            </a:r>
          </a:p>
          <a:p>
            <a:r>
              <a:rPr lang="en-US" dirty="0"/>
              <a:t>Applications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4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5CB4-DE28-4CFD-AD89-968594E3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05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2DDB-4158-42A9-9728-BF4E513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505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5BB8-5766-4FA8-9929-AA587272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4909"/>
            <a:ext cx="9905999" cy="4714613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/>
              <a:t>Agostinelli</a:t>
            </a:r>
            <a:r>
              <a:rPr lang="en-US" dirty="0"/>
              <a:t>, Hoffman, Matthew, Sadowski, Peter, </a:t>
            </a:r>
            <a:r>
              <a:rPr lang="en-US" dirty="0" err="1"/>
              <a:t>Baldi</a:t>
            </a:r>
            <a:r>
              <a:rPr lang="en-US" dirty="0"/>
              <a:t>, . . . Forest. (2015, April 21). Learning Activation Functions to Improve Deep Neural Networks. Retrieved November 9, 2018, from </a:t>
            </a:r>
            <a:r>
              <a:rPr lang="en-US" u="sng" dirty="0">
                <a:hlinkClick r:id="rId2"/>
              </a:rPr>
              <a:t>https://arxiv.org/abs/1412.6830</a:t>
            </a:r>
            <a:endParaRPr lang="en-US" dirty="0"/>
          </a:p>
          <a:p>
            <a:r>
              <a:rPr lang="en-US" dirty="0" err="1"/>
              <a:t>Arpathy</a:t>
            </a:r>
            <a:r>
              <a:rPr lang="en-US" dirty="0"/>
              <a:t>, K. (n.d.). Linear Classification. Retrieved November 17, 2018, from http://cs231n.github.io/linear-classify</a:t>
            </a:r>
          </a:p>
          <a:p>
            <a:r>
              <a:rPr lang="en-US" dirty="0" err="1"/>
              <a:t>Bhandare</a:t>
            </a:r>
            <a:r>
              <a:rPr lang="en-US" dirty="0"/>
              <a:t>, A., </a:t>
            </a:r>
            <a:r>
              <a:rPr lang="en-US" dirty="0" err="1"/>
              <a:t>Bhide</a:t>
            </a:r>
            <a:r>
              <a:rPr lang="en-US" dirty="0"/>
              <a:t>, M., Gokhale, P., &amp; </a:t>
            </a:r>
            <a:r>
              <a:rPr lang="en-US" dirty="0" err="1"/>
              <a:t>Chandavarkar</a:t>
            </a:r>
            <a:r>
              <a:rPr lang="en-US" dirty="0"/>
              <a:t>, R. (2016). Applications of Convolutional Neural Networks. Retrieved November 17, 2018, from http://ijcsit.com/docs/Volume 7/vol7issue5/ijcsit20160705014.pdf</a:t>
            </a:r>
          </a:p>
          <a:p>
            <a:r>
              <a:rPr lang="en-US" dirty="0" err="1"/>
              <a:t>Britz</a:t>
            </a:r>
            <a:r>
              <a:rPr lang="en-US" dirty="0"/>
              <a:t>, D. (2016, January 10). Understanding Convolutional Neural Networks for NLP. Retrieved November 10, 2018, from </a:t>
            </a:r>
            <a:r>
              <a:rPr lang="en-US" u="sng" dirty="0">
                <a:hlinkClick r:id="rId3"/>
              </a:rPr>
              <a:t>http://www.wildml.com/2015/11/understanding-convolutional-neural-networks-for-nlp</a:t>
            </a:r>
            <a:endParaRPr lang="en-US" dirty="0"/>
          </a:p>
          <a:p>
            <a:r>
              <a:rPr lang="en-US" dirty="0" err="1"/>
              <a:t>Ciresan</a:t>
            </a:r>
            <a:r>
              <a:rPr lang="en-US" dirty="0"/>
              <a:t>, D. C., Meier, U., </a:t>
            </a:r>
            <a:r>
              <a:rPr lang="en-US" dirty="0" err="1"/>
              <a:t>Masci</a:t>
            </a:r>
            <a:r>
              <a:rPr lang="en-US" dirty="0"/>
              <a:t>, J., Gambardella, L. M., &amp; </a:t>
            </a:r>
            <a:r>
              <a:rPr lang="en-US" dirty="0" err="1"/>
              <a:t>Schmidhuber</a:t>
            </a:r>
            <a:r>
              <a:rPr lang="en-US" dirty="0"/>
              <a:t>, J. (2011, July 22). Flexible, high performance convolutional neural networks for image classification. Retrieved November 9, 2018, from </a:t>
            </a:r>
            <a:r>
              <a:rPr lang="en-US" u="sng" dirty="0">
                <a:hlinkClick r:id="rId4"/>
              </a:rPr>
              <a:t>https://dl.acm.org/citation.cfm?id=2283603</a:t>
            </a:r>
            <a:endParaRPr lang="en-US" dirty="0"/>
          </a:p>
          <a:p>
            <a:r>
              <a:rPr lang="en-US" dirty="0" err="1"/>
              <a:t>Jefkine</a:t>
            </a:r>
            <a:r>
              <a:rPr lang="en-US" dirty="0"/>
              <a:t>. (2016, September 05). Backpropagation In Convolutional Neural Networks. Retrieved November 17, 2018, from https://www.jefkine.com/general/2016/09/05/backpropagation-in-convolutional-neural-networks/</a:t>
            </a:r>
          </a:p>
          <a:p>
            <a:r>
              <a:rPr lang="en-US" dirty="0"/>
              <a:t>MATLAB. (n.d.). Times, .*. Retrieved November 17, 2018, from https://www.mathworks.com/help/matlab/ref/times.html</a:t>
            </a:r>
          </a:p>
          <a:p>
            <a:r>
              <a:rPr lang="en-US" dirty="0" err="1"/>
              <a:t>Pedamonti</a:t>
            </a:r>
            <a:r>
              <a:rPr lang="en-US" dirty="0"/>
              <a:t>, &amp; </a:t>
            </a:r>
            <a:r>
              <a:rPr lang="en-US" dirty="0" err="1"/>
              <a:t>Dabal</a:t>
            </a:r>
            <a:r>
              <a:rPr lang="en-US" dirty="0"/>
              <a:t>. (2018, April 08). Comparison of non-linear activation functions for deep neural networks on MNIST classification task. Retrieved November 9, 2018, from </a:t>
            </a:r>
            <a:r>
              <a:rPr lang="en-US" u="sng" dirty="0">
                <a:hlinkClick r:id="rId5"/>
              </a:rPr>
              <a:t>https://arxiv.org/abs/1804.02763</a:t>
            </a:r>
            <a:endParaRPr lang="en-US" u="sng" dirty="0"/>
          </a:p>
          <a:p>
            <a:r>
              <a:rPr lang="en-US" dirty="0"/>
              <a:t>Scherer, D., Müller, A., &amp; Behnke, S. (2010, September 15). Evaluation of Pooling Operations in Convolutional Architectures for Object Recognition. Retrieved November 9, 2018, from </a:t>
            </a:r>
            <a:r>
              <a:rPr lang="en-US" u="sng" dirty="0">
                <a:hlinkClick r:id="rId6"/>
              </a:rPr>
              <a:t>https://link.springer.com/chapter/10.1007/978-3-642-15825-4_10</a:t>
            </a:r>
            <a:endParaRPr lang="en-US" dirty="0"/>
          </a:p>
          <a:p>
            <a:r>
              <a:rPr lang="en-US" dirty="0"/>
              <a:t>Sebastian Ruder. (2018, October 24). An overview of gradient descent optimization algorithms. Retrieved November 17, 2018, from http://ruder.io/optimizing-gradient-descent/</a:t>
            </a:r>
          </a:p>
          <a:p>
            <a:r>
              <a:rPr lang="en-US" dirty="0"/>
              <a:t>Sharma, S. (2017, September 06). Activation Functions: Neural Networks – Towards Data Science. Retrieved November 18, 2018, from </a:t>
            </a:r>
            <a:r>
              <a:rPr lang="en-US" u="sng" dirty="0">
                <a:hlinkClick r:id="rId7"/>
              </a:rPr>
              <a:t>https://towardsdatascience.com/activation-functions-neural-networks-1cbd9f8d91d6</a:t>
            </a:r>
            <a:endParaRPr lang="en-US" dirty="0"/>
          </a:p>
          <a:p>
            <a:r>
              <a:rPr lang="en-US" dirty="0"/>
              <a:t>Srinivas, </a:t>
            </a:r>
            <a:r>
              <a:rPr lang="en-US" dirty="0" err="1"/>
              <a:t>Sarvadevabhatla</a:t>
            </a:r>
            <a:r>
              <a:rPr lang="en-US" dirty="0"/>
              <a:t>, Kiran, R., Reddy, K., </a:t>
            </a:r>
            <a:r>
              <a:rPr lang="en-US" dirty="0" err="1"/>
              <a:t>Prabhu</a:t>
            </a:r>
            <a:r>
              <a:rPr lang="en-US" dirty="0"/>
              <a:t>, Nikita, . . . Venkatesh, R. (2015, December 10). A Taxonomy of Deep Convolutional Neural Nets for Computer Vision. Retrieved November 10, 2018, from https://www.frontiersin.org/articles/10.3389/frobt.2015.00036/full</a:t>
            </a:r>
          </a:p>
          <a:p>
            <a:r>
              <a:rPr lang="en-US" dirty="0"/>
              <a:t>Srivastava, N., Hinton, G., </a:t>
            </a:r>
            <a:r>
              <a:rPr lang="en-US" dirty="0" err="1"/>
              <a:t>Krizhevsky</a:t>
            </a:r>
            <a:r>
              <a:rPr lang="en-US" dirty="0"/>
              <a:t>, A., </a:t>
            </a:r>
            <a:r>
              <a:rPr lang="en-US" dirty="0" err="1"/>
              <a:t>Sutskever</a:t>
            </a:r>
            <a:r>
              <a:rPr lang="en-US" dirty="0"/>
              <a:t>, I., &amp; </a:t>
            </a:r>
            <a:r>
              <a:rPr lang="en-US" dirty="0" err="1"/>
              <a:t>Salakhutdinov</a:t>
            </a:r>
            <a:r>
              <a:rPr lang="en-US" dirty="0"/>
              <a:t>, R. (2014). Dropout: A Simple Way to Prevent Neural Networks from Overfitting. Retrieved November 17, 2018, from http://jmlr.org/papers/volume15/srivastava14a.old/srivastava14a.pdf</a:t>
            </a:r>
          </a:p>
          <a:p>
            <a:r>
              <a:rPr lang="en-US" dirty="0" err="1"/>
              <a:t>Ujjwalkarn</a:t>
            </a:r>
            <a:r>
              <a:rPr lang="en-US" dirty="0"/>
              <a:t>. (2017, May 29). An Intuitive Explanation of Convolutional Neural Networks. Retrieved November 10, 2018, from </a:t>
            </a:r>
            <a:r>
              <a:rPr lang="en-US" u="sng" dirty="0">
                <a:hlinkClick r:id="rId8"/>
              </a:rPr>
              <a:t>https://ujjwalkarn.me/2016/08/11/intuitive-explanation-convnets/</a:t>
            </a:r>
            <a:endParaRPr lang="en-US" dirty="0"/>
          </a:p>
          <a:p>
            <a:r>
              <a:rPr lang="en-US" dirty="0" err="1"/>
              <a:t>Weisstein</a:t>
            </a:r>
            <a:r>
              <a:rPr lang="en-US" dirty="0"/>
              <a:t>, E. W. (2018). Convolution. Retrieved November 18, 2018, from http://mathworld.wolfram.com/Convolution.html</a:t>
            </a:r>
            <a:endParaRPr lang="en-US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5405-AA47-47E6-A89F-5CC2611A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3F5D-238A-4196-9F3D-DE380855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Neural Network Overview</a:t>
            </a:r>
          </a:p>
          <a:p>
            <a:r>
              <a:rPr lang="en-US" dirty="0"/>
              <a:t>Convolutional Layers</a:t>
            </a:r>
          </a:p>
          <a:p>
            <a:pPr lvl="1"/>
            <a:r>
              <a:rPr lang="en-US" dirty="0"/>
              <a:t>Convolution</a:t>
            </a:r>
          </a:p>
          <a:p>
            <a:pPr lvl="1"/>
            <a:r>
              <a:rPr lang="en-US" dirty="0"/>
              <a:t>Activation Functions</a:t>
            </a:r>
          </a:p>
          <a:p>
            <a:r>
              <a:rPr lang="en-US" dirty="0"/>
              <a:t>Pooling Layers</a:t>
            </a:r>
          </a:p>
          <a:p>
            <a:r>
              <a:rPr lang="en-US" dirty="0"/>
              <a:t>Classification: Fully-Connected Layers</a:t>
            </a:r>
          </a:p>
          <a:p>
            <a:r>
              <a:rPr lang="en-US" dirty="0"/>
              <a:t>Dropout Function</a:t>
            </a:r>
          </a:p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1940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844-3955-44BA-9CD0-DC470493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A8B3-5256-4982-8022-F105DF48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85" y="2249487"/>
            <a:ext cx="4833360" cy="3541714"/>
          </a:xfrm>
        </p:spPr>
        <p:txBody>
          <a:bodyPr/>
          <a:lstStyle/>
          <a:p>
            <a:r>
              <a:rPr lang="en-US" dirty="0"/>
              <a:t>Neuron (unit) – a single node within a neural network</a:t>
            </a:r>
          </a:p>
          <a:p>
            <a:r>
              <a:rPr lang="en-US" dirty="0"/>
              <a:t>Neural Network – comprised of many neurons that make up various layers</a:t>
            </a:r>
          </a:p>
        </p:txBody>
      </p:sp>
      <p:pic>
        <p:nvPicPr>
          <p:cNvPr id="7170" name="Picture 2" descr="Image result for neurons ai">
            <a:extLst>
              <a:ext uri="{FF2B5EF4-FFF2-40B4-BE49-F238E27FC236}">
                <a16:creationId xmlns:a16="http://schemas.microsoft.com/office/drawing/2014/main" id="{731EB88C-ED1E-4C66-83F9-5D821ABC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40" y="709036"/>
            <a:ext cx="53625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>
            <a:extLst>
              <a:ext uri="{FF2B5EF4-FFF2-40B4-BE49-F238E27FC236}">
                <a16:creationId xmlns:a16="http://schemas.microsoft.com/office/drawing/2014/main" id="{FD25AAC4-8C23-48CD-BC94-716912DB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15" y="3336492"/>
            <a:ext cx="61722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EB525B-1C66-4D2E-B50B-4E31E80EF016}"/>
              </a:ext>
            </a:extLst>
          </p:cNvPr>
          <p:cNvSpPr/>
          <p:nvPr/>
        </p:nvSpPr>
        <p:spPr>
          <a:xfrm>
            <a:off x="6342640" y="3137911"/>
            <a:ext cx="5362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https://www.codeproject.com/Articles/16419/AI-Neural-Network-for-beginners-Part-of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6C597-75DF-4916-B02C-D9A4DC7A4D54}"/>
              </a:ext>
            </a:extLst>
          </p:cNvPr>
          <p:cNvSpPr/>
          <p:nvPr/>
        </p:nvSpPr>
        <p:spPr>
          <a:xfrm>
            <a:off x="5533015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https://hackernoon.com/challenges-in-deep-learning-57bbf6e73bb</a:t>
            </a:r>
          </a:p>
        </p:txBody>
      </p:sp>
    </p:spTree>
    <p:extLst>
      <p:ext uri="{BB962C8B-B14F-4D97-AF65-F5344CB8AC3E}">
        <p14:creationId xmlns:p14="http://schemas.microsoft.com/office/powerpoint/2010/main" val="416796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922D-9EFD-4173-839B-89990F5A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What Is a Deep CNN?</a:t>
            </a:r>
            <a:endParaRPr lang="en-US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D53BB6E-118E-4819-A342-BAD38FC8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5" y="2510963"/>
            <a:ext cx="10703549" cy="291671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B75594-BB23-4735-9068-EDB5A7F65FA9}"/>
              </a:ext>
            </a:extLst>
          </p:cNvPr>
          <p:cNvSpPr/>
          <p:nvPr/>
        </p:nvSpPr>
        <p:spPr>
          <a:xfrm>
            <a:off x="744225" y="5427678"/>
            <a:ext cx="107035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https://towardsdatascience.com/build-your-own-convolution-neural-network-in-5-mins-4217c2cf964f</a:t>
            </a:r>
          </a:p>
        </p:txBody>
      </p:sp>
    </p:spTree>
    <p:extLst>
      <p:ext uri="{BB962C8B-B14F-4D97-AF65-F5344CB8AC3E}">
        <p14:creationId xmlns:p14="http://schemas.microsoft.com/office/powerpoint/2010/main" val="123729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9E87-2D7D-4D1D-8F15-8B7B9AE6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BB36F-6A0E-48BF-85C3-D7ADBCED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824" y="1938697"/>
            <a:ext cx="495458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Performs convolution on matrices</a:t>
            </a:r>
          </a:p>
          <a:p>
            <a:r>
              <a:rPr lang="en-US" dirty="0"/>
              <a:t>Applies filters to original input data</a:t>
            </a:r>
          </a:p>
          <a:p>
            <a:r>
              <a:rPr lang="en-US" dirty="0"/>
              <a:t>Introduces nonlinearity to feature maps using activation functions</a:t>
            </a:r>
          </a:p>
          <a:p>
            <a:r>
              <a:rPr lang="en-US" dirty="0"/>
              <a:t>Hyperparameters:</a:t>
            </a:r>
          </a:p>
          <a:p>
            <a:pPr lvl="1"/>
            <a:r>
              <a:rPr lang="en-US" dirty="0"/>
              <a:t>Depth</a:t>
            </a:r>
          </a:p>
          <a:p>
            <a:pPr lvl="1"/>
            <a:r>
              <a:rPr lang="en-US" dirty="0"/>
              <a:t>Stride</a:t>
            </a:r>
          </a:p>
          <a:p>
            <a:pPr lvl="1"/>
            <a:r>
              <a:rPr lang="en-US" dirty="0"/>
              <a:t>Type of Convolution</a:t>
            </a:r>
          </a:p>
          <a:p>
            <a:endParaRPr lang="en-US" dirty="0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C52BAA47-B7D6-4D94-B281-6AB023CD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61" y="1938697"/>
            <a:ext cx="5624656" cy="38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CF476-124C-4026-9916-F54C79592412}"/>
              </a:ext>
            </a:extLst>
          </p:cNvPr>
          <p:cNvSpPr/>
          <p:nvPr/>
        </p:nvSpPr>
        <p:spPr>
          <a:xfrm>
            <a:off x="6096000" y="5785609"/>
            <a:ext cx="5958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https://towardsdatascience.com/applied-deep-learning-part-4-convolutional-neural-networks-584bc134c1e2</a:t>
            </a:r>
          </a:p>
        </p:txBody>
      </p:sp>
    </p:spTree>
    <p:extLst>
      <p:ext uri="{BB962C8B-B14F-4D97-AF65-F5344CB8AC3E}">
        <p14:creationId xmlns:p14="http://schemas.microsoft.com/office/powerpoint/2010/main" val="58219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5D0E-A0EF-421E-841F-B85AFCAD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Convolution</a:t>
            </a:r>
          </a:p>
        </p:txBody>
      </p:sp>
      <p:pic>
        <p:nvPicPr>
          <p:cNvPr id="16" name="Content Placeholder 11" descr="A picture containing crossword puzzle, text&#10;&#10;Description generated with high confidence">
            <a:extLst>
              <a:ext uri="{FF2B5EF4-FFF2-40B4-BE49-F238E27FC236}">
                <a16:creationId xmlns:a16="http://schemas.microsoft.com/office/drawing/2014/main" id="{DCF02B11-83F0-4C60-8FCD-A69177A63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9798" y="2175603"/>
            <a:ext cx="5302138" cy="387076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B73B61B-0E08-4496-9AB1-2CE66324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16" y="1855044"/>
            <a:ext cx="4710683" cy="3541714"/>
          </a:xfrm>
        </p:spPr>
        <p:txBody>
          <a:bodyPr>
            <a:normAutofit/>
          </a:bodyPr>
          <a:lstStyle/>
          <a:p>
            <a:r>
              <a:rPr lang="en-US" dirty="0"/>
              <a:t>Two simple calculations:</a:t>
            </a:r>
          </a:p>
          <a:p>
            <a:pPr lvl="1"/>
            <a:r>
              <a:rPr lang="en-US" dirty="0"/>
              <a:t>Element-wise multiplication</a:t>
            </a:r>
          </a:p>
          <a:p>
            <a:pPr lvl="1"/>
            <a:r>
              <a:rPr lang="en-US" dirty="0"/>
              <a:t>Summation of results</a:t>
            </a:r>
          </a:p>
          <a:p>
            <a:r>
              <a:rPr lang="en-US" dirty="0"/>
              <a:t>Purpose: allows for feature extraction from input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4F341-E29C-49A2-BA69-2FF7D0953CFC}"/>
              </a:ext>
            </a:extLst>
          </p:cNvPr>
          <p:cNvSpPr txBox="1"/>
          <p:nvPr/>
        </p:nvSpPr>
        <p:spPr>
          <a:xfrm>
            <a:off x="6862702" y="6063776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stats.stackexchange.com/questions/199702/1d-convolution-in-neural-network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028" name="Picture 4" descr="Screen Shot 2016-07-24 at 11.25.24 PM">
            <a:extLst>
              <a:ext uri="{FF2B5EF4-FFF2-40B4-BE49-F238E27FC236}">
                <a16:creationId xmlns:a16="http://schemas.microsoft.com/office/drawing/2014/main" id="{8C56C78B-B58B-4E05-99CB-85A6511A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79" y="2316438"/>
            <a:ext cx="7048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7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reen Shot 2016-08-05 at 11.03.00 PM.png">
            <a:extLst>
              <a:ext uri="{FF2B5EF4-FFF2-40B4-BE49-F238E27FC236}">
                <a16:creationId xmlns:a16="http://schemas.microsoft.com/office/drawing/2014/main" id="{AE8DD88D-5CCB-41AE-9087-8C014BD8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35" y="620286"/>
            <a:ext cx="32575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412253-059F-4E97-A88C-16BE2B850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0165" y="1813452"/>
            <a:ext cx="5235383" cy="2966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A74E1-62A0-4912-A289-31BACC877C97}"/>
              </a:ext>
            </a:extLst>
          </p:cNvPr>
          <p:cNvSpPr txBox="1"/>
          <p:nvPr/>
        </p:nvSpPr>
        <p:spPr>
          <a:xfrm>
            <a:off x="5970165" y="4780169"/>
            <a:ext cx="4595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https://ujjwalkarn.me/2016/08/11/intuitive-explanation-convnets/</a:t>
            </a:r>
            <a:endParaRPr lang="en-US" sz="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C6CE4-750C-4E9D-B7B4-DA7BD828A909}"/>
              </a:ext>
            </a:extLst>
          </p:cNvPr>
          <p:cNvSpPr/>
          <p:nvPr/>
        </p:nvSpPr>
        <p:spPr>
          <a:xfrm>
            <a:off x="1812635" y="5973336"/>
            <a:ext cx="3257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https://ujjwalkarn.me/2016/08/11/intuitive-explanation-convnets/</a:t>
            </a:r>
          </a:p>
        </p:txBody>
      </p:sp>
    </p:spTree>
    <p:extLst>
      <p:ext uri="{BB962C8B-B14F-4D97-AF65-F5344CB8AC3E}">
        <p14:creationId xmlns:p14="http://schemas.microsoft.com/office/powerpoint/2010/main" val="345197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B090-5787-437D-871C-31564A96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/>
              <a:t>Activation Functions</a:t>
            </a:r>
            <a:endParaRPr lang="en-US" dirty="0"/>
          </a:p>
        </p:txBody>
      </p:sp>
      <p:pic>
        <p:nvPicPr>
          <p:cNvPr id="2050" name="Picture 2" descr="https://cdn-images-1.medium.com/max/800/1*ZafDv3VUm60Eh10OeJu1vw.png">
            <a:extLst>
              <a:ext uri="{FF2B5EF4-FFF2-40B4-BE49-F238E27FC236}">
                <a16:creationId xmlns:a16="http://schemas.microsoft.com/office/drawing/2014/main" id="{ABD0C183-4AA9-41AD-9EAB-082D6659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81" y="2088399"/>
            <a:ext cx="8260862" cy="41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68CF4D-1D3D-4562-B950-EB019748DCF7}"/>
              </a:ext>
            </a:extLst>
          </p:cNvPr>
          <p:cNvSpPr/>
          <p:nvPr/>
        </p:nvSpPr>
        <p:spPr>
          <a:xfrm>
            <a:off x="1963981" y="6239482"/>
            <a:ext cx="8024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https://medium.com/@shrutijadon10104776/survey-on-activation-functions-for-deep-learning-9689331ba092</a:t>
            </a:r>
          </a:p>
        </p:txBody>
      </p:sp>
    </p:spTree>
    <p:extLst>
      <p:ext uri="{BB962C8B-B14F-4D97-AF65-F5344CB8AC3E}">
        <p14:creationId xmlns:p14="http://schemas.microsoft.com/office/powerpoint/2010/main" val="150572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D6E8-8512-4EB1-BA1F-955F06C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827138-8824-4085-9B06-993D2B4AE0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722397"/>
                <a:ext cx="6123453" cy="1790766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Purpose: achieve spatial invariance</a:t>
                </a:r>
              </a:p>
              <a:p>
                <a:r>
                  <a:rPr lang="en-US" dirty="0"/>
                  <a:t>Different types of pooling operations: </a:t>
                </a:r>
              </a:p>
              <a:p>
                <a:pPr lvl="1"/>
                <a:r>
                  <a:rPr lang="en-US" dirty="0"/>
                  <a:t>Max pooling: take the max of the window</a:t>
                </a:r>
              </a:p>
              <a:p>
                <a:pPr lvl="1"/>
                <a:r>
                  <a:rPr lang="en-US" dirty="0"/>
                  <a:t>Sum pooling: add all of the inputs of the window</a:t>
                </a:r>
              </a:p>
              <a:p>
                <a:pPr lvl="1"/>
                <a:r>
                  <a:rPr lang="en-US" dirty="0"/>
                  <a:t>Average pooling: take the average of the inputs</a:t>
                </a:r>
              </a:p>
              <a:p>
                <a:pPr lvl="1"/>
                <a:r>
                  <a:rPr lang="en-US" dirty="0"/>
                  <a:t>Non-Spatial Subsampling: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𝑥𝑁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𝑛𝑥𝑛</m:t>
                                </m:r>
                              </m:sup>
                            </m:sSubSup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827138-8824-4085-9B06-993D2B4AE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722397"/>
                <a:ext cx="6123453" cy="1790766"/>
              </a:xfrm>
              <a:blipFill>
                <a:blip r:embed="rId2"/>
                <a:stretch>
                  <a:fillRect l="-697" t="-3413" b="-2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Screen Shot 2016-08-10 at 3.38.39 AM.png">
            <a:extLst>
              <a:ext uri="{FF2B5EF4-FFF2-40B4-BE49-F238E27FC236}">
                <a16:creationId xmlns:a16="http://schemas.microsoft.com/office/drawing/2014/main" id="{23EC5B9F-C4D5-4074-9ED2-001A25BA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52" y="1640491"/>
            <a:ext cx="4394711" cy="37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een Shot 2016-08-07 at 6.11.53 PM.png">
            <a:extLst>
              <a:ext uri="{FF2B5EF4-FFF2-40B4-BE49-F238E27FC236}">
                <a16:creationId xmlns:a16="http://schemas.microsoft.com/office/drawing/2014/main" id="{81310F8A-5ECB-456C-AAE4-3CF6324B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644749"/>
            <a:ext cx="5747761" cy="24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FA1791-5C0F-4135-804F-B74077B5A2EB}"/>
              </a:ext>
            </a:extLst>
          </p:cNvPr>
          <p:cNvSpPr/>
          <p:nvPr/>
        </p:nvSpPr>
        <p:spPr>
          <a:xfrm>
            <a:off x="1068198" y="60960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https://ujjwalkarn.me/2016/08/11/intuitive-explanation-convnets/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9D981-B217-4252-B284-811159AA9439}"/>
              </a:ext>
            </a:extLst>
          </p:cNvPr>
          <p:cNvSpPr/>
          <p:nvPr/>
        </p:nvSpPr>
        <p:spPr>
          <a:xfrm>
            <a:off x="7548852" y="5377551"/>
            <a:ext cx="43947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https://ujjwalkarn.me/2016/08/11/intuitive-explanation-convnets/</a:t>
            </a:r>
          </a:p>
        </p:txBody>
      </p:sp>
    </p:spTree>
    <p:extLst>
      <p:ext uri="{BB962C8B-B14F-4D97-AF65-F5344CB8AC3E}">
        <p14:creationId xmlns:p14="http://schemas.microsoft.com/office/powerpoint/2010/main" val="769708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926</TotalTime>
  <Words>1003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Trebuchet MS</vt:lpstr>
      <vt:lpstr>Tw Cen MT</vt:lpstr>
      <vt:lpstr>Circuit</vt:lpstr>
      <vt:lpstr>Deep Convolutional Neural Networks</vt:lpstr>
      <vt:lpstr>overview</vt:lpstr>
      <vt:lpstr>Neural Networks</vt:lpstr>
      <vt:lpstr>What Is a Deep CNN?</vt:lpstr>
      <vt:lpstr>Convolutional Layers</vt:lpstr>
      <vt:lpstr>Convolution</vt:lpstr>
      <vt:lpstr>PowerPoint Presentation</vt:lpstr>
      <vt:lpstr>Activation Functions</vt:lpstr>
      <vt:lpstr>Pooling Layers</vt:lpstr>
      <vt:lpstr>Classification: Fully-Connected Layers</vt:lpstr>
      <vt:lpstr>Backpropagation</vt:lpstr>
      <vt:lpstr>Dropout Function</vt:lpstr>
      <vt:lpstr>Applications</vt:lpstr>
      <vt:lpstr>Conclusion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Convolutional Neural Networks</dc:title>
  <dc:creator>Terra Miller</dc:creator>
  <cp:lastModifiedBy>Terra Miller</cp:lastModifiedBy>
  <cp:revision>24</cp:revision>
  <dcterms:created xsi:type="dcterms:W3CDTF">2018-11-18T05:39:09Z</dcterms:created>
  <dcterms:modified xsi:type="dcterms:W3CDTF">2018-11-19T16:51:47Z</dcterms:modified>
</cp:coreProperties>
</file>